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622" r:id="rId3"/>
    <p:sldId id="623" r:id="rId4"/>
    <p:sldId id="628" r:id="rId5"/>
    <p:sldId id="537" r:id="rId6"/>
    <p:sldId id="625" r:id="rId7"/>
    <p:sldId id="656" r:id="rId8"/>
    <p:sldId id="633" r:id="rId9"/>
    <p:sldId id="624" r:id="rId10"/>
    <p:sldId id="626" r:id="rId11"/>
    <p:sldId id="634" r:id="rId12"/>
    <p:sldId id="627" r:id="rId13"/>
    <p:sldId id="640" r:id="rId14"/>
    <p:sldId id="630" r:id="rId15"/>
    <p:sldId id="632" r:id="rId16"/>
    <p:sldId id="631" r:id="rId17"/>
    <p:sldId id="635" r:id="rId18"/>
    <p:sldId id="636" r:id="rId19"/>
    <p:sldId id="639" r:id="rId20"/>
    <p:sldId id="641" r:id="rId21"/>
    <p:sldId id="642" r:id="rId22"/>
    <p:sldId id="643" r:id="rId23"/>
    <p:sldId id="644" r:id="rId24"/>
    <p:sldId id="646" r:id="rId25"/>
    <p:sldId id="647" r:id="rId26"/>
    <p:sldId id="648" r:id="rId27"/>
    <p:sldId id="649" r:id="rId28"/>
    <p:sldId id="650" r:id="rId29"/>
    <p:sldId id="651" r:id="rId30"/>
    <p:sldId id="655" r:id="rId31"/>
    <p:sldId id="652" r:id="rId32"/>
    <p:sldId id="653" r:id="rId33"/>
  </p:sldIdLst>
  <p:sldSz cx="9144000" cy="6858000" type="screen4x3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FF00"/>
    <a:srgbClr val="FFFF66"/>
    <a:srgbClr val="FFFFCC"/>
    <a:srgbClr val="0066FF"/>
    <a:srgbClr val="CDCDFF"/>
    <a:srgbClr val="0000FF"/>
    <a:srgbClr val="DDDDFF"/>
    <a:srgbClr val="D9D9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0" autoAdjust="0"/>
    <p:restoredTop sz="90021" autoAdjust="0"/>
  </p:normalViewPr>
  <p:slideViewPr>
    <p:cSldViewPr snapToGrid="0">
      <p:cViewPr varScale="1">
        <p:scale>
          <a:sx n="71" d="100"/>
          <a:sy n="71" d="100"/>
        </p:scale>
        <p:origin x="6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7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11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76363" cy="51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5" tIns="49513" rIns="99025" bIns="49513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 altLang="ko-KR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939" y="0"/>
            <a:ext cx="3076363" cy="51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5" tIns="49513" rIns="99025" bIns="49513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 altLang="ko-KR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2884"/>
            <a:ext cx="3076363" cy="51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5" tIns="49513" rIns="99025" bIns="49513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r>
              <a:rPr lang="en-US" altLang="ko-KR" smtClean="0"/>
              <a:t>Off-Axis IR Telescope (Soojong Pak)</a:t>
            </a:r>
            <a:endParaRPr lang="en-US" altLang="ko-KR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939" y="9722884"/>
            <a:ext cx="3076363" cy="51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25" tIns="49513" rIns="99025" bIns="49513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2B3B50C-BC5E-4797-8473-BAFF5D72ED2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27657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76363" cy="513508"/>
          </a:xfrm>
          <a:prstGeom prst="rect">
            <a:avLst/>
          </a:prstGeom>
        </p:spPr>
        <p:txBody>
          <a:bodyPr vert="horz" lIns="99025" tIns="49513" rIns="99025" bIns="4951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6" y="3"/>
            <a:ext cx="3076363" cy="513508"/>
          </a:xfrm>
          <a:prstGeom prst="rect">
            <a:avLst/>
          </a:prstGeom>
        </p:spPr>
        <p:txBody>
          <a:bodyPr vert="horz" lIns="99025" tIns="49513" rIns="99025" bIns="49513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81113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25" tIns="49513" rIns="99025" bIns="4951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80"/>
          </a:xfrm>
          <a:prstGeom prst="rect">
            <a:avLst/>
          </a:prstGeom>
        </p:spPr>
        <p:txBody>
          <a:bodyPr vert="horz" lIns="99025" tIns="49513" rIns="99025" bIns="4951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6363" cy="513507"/>
          </a:xfrm>
          <a:prstGeom prst="rect">
            <a:avLst/>
          </a:prstGeom>
        </p:spPr>
        <p:txBody>
          <a:bodyPr vert="horz" lIns="99025" tIns="49513" rIns="99025" bIns="49513" rtlCol="0" anchor="b"/>
          <a:lstStyle>
            <a:lvl1pPr algn="l">
              <a:defRPr sz="1300"/>
            </a:lvl1pPr>
          </a:lstStyle>
          <a:p>
            <a:r>
              <a:rPr lang="en-US" altLang="ko-KR" smtClean="0"/>
              <a:t>Off-Axis IR Telescope (Soojong Pak)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3507"/>
          </a:xfrm>
          <a:prstGeom prst="rect">
            <a:avLst/>
          </a:prstGeom>
        </p:spPr>
        <p:txBody>
          <a:bodyPr vert="horz" lIns="99025" tIns="49513" rIns="99025" bIns="49513" rtlCol="0" anchor="b"/>
          <a:lstStyle>
            <a:lvl1pPr algn="r">
              <a:defRPr sz="1300"/>
            </a:lvl1pPr>
          </a:lstStyle>
          <a:p>
            <a:fld id="{E5F92DE6-F2DF-4432-959E-68DF71225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9464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smtClean="0"/>
              <a:t>Off-Axis IR Telescope (Soojong Pak)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92DE6-F2DF-4432-959E-68DF712253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4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92DE6-F2DF-4432-959E-68DF7122530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ko-KR" smtClean="0"/>
              <a:t>AL </a:t>
            </a:r>
            <a:r>
              <a:rPr lang="ko-KR" altLang="en-US" smtClean="0"/>
              <a:t>비축 반사망원경 </a:t>
            </a:r>
            <a:r>
              <a:rPr lang="en-US" altLang="ko-KR" smtClean="0"/>
              <a:t>(</a:t>
            </a:r>
            <a:r>
              <a:rPr lang="ko-KR" altLang="en-US" smtClean="0"/>
              <a:t>박수종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8" name="머리글 개체 틀 7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4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6B43A-F4E1-4BD8-91BE-CBEC4B9DEFF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11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6B43A-F4E1-4BD8-91BE-CBEC4B9DEF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79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6B43A-F4E1-4BD8-91BE-CBEC4B9DEF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11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6B43A-F4E1-4BD8-91BE-CBEC4B9DEF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05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6B43A-F4E1-4BD8-91BE-CBEC4B9DEF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97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6B43A-F4E1-4BD8-91BE-CBEC4B9DEF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693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6B43A-F4E1-4BD8-91BE-CBEC4B9DEFF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7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098339-FD84-45BE-BB1E-EF718765EC6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4421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52ADF7-E49E-401B-B94E-DBAA1990E0D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344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DEB273-F9E0-47C1-AA6A-10081AD4602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440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FCF877-2FCB-4E96-8A68-AB2F8070BD1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933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535856-E85B-4BA1-AF3C-4AD071285BA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413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EFF621-D4C2-4EBC-AB26-73AB14C98EC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6981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A9E373-9A6E-4A87-BD67-4206829BC49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697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886633-94EE-4A0B-AE2A-0EA5627CD9D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797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09406B-B0E1-479E-AE8F-255161CFF49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7452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337C21-3E85-4479-9AE3-6557F35F16E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858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DFAD78-48F9-4AAA-8C5A-0BDA140A450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58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88F3C42-DAD6-4780-8BD3-A3934235C80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2257" y="439044"/>
            <a:ext cx="8663439" cy="1919145"/>
          </a:xfrm>
          <a:solidFill>
            <a:srgbClr val="CDCDFF"/>
          </a:solidFill>
          <a:ln>
            <a:noFill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KAOS</a:t>
            </a:r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yung Hee University </a:t>
            </a:r>
            <a:r>
              <a:rPr lang="en-US" altLang="ko-KR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utomatic </a:t>
            </a:r>
            <a:r>
              <a:rPr lang="en-US" altLang="ko-KR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bserving </a:t>
            </a:r>
            <a:r>
              <a:rPr lang="en-US" altLang="ko-KR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538663"/>
            <a:ext cx="9047747" cy="407870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</a:rPr>
              <a:t>SNU Observatory Opening Ceremony Workshop: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</a:rPr>
              <a:t>Future of Small Telescopes in Korea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</a:rPr>
              <a:t>2019 Feb 27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</a:rPr>
              <a:t>Seoul National University Faculty Club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Soojong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Pak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Tae-</a:t>
            </a:r>
            <a:r>
              <a:rPr lang="en-US" altLang="ko-K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Geun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Ji, Hye-In Lee, </a:t>
            </a:r>
            <a:r>
              <a:rPr lang="en-US" altLang="ko-K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Jimin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Han, </a:t>
            </a:r>
            <a:r>
              <a:rPr lang="en-US" altLang="ko-K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Hojae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Ahn (Kyung Hee University)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Myungshin Im (Seoul National University)</a:t>
            </a:r>
            <a:endParaRPr lang="ko-KR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84221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v1 </a:t>
            </a:r>
            <a:r>
              <a:rPr lang="en-US" altLang="ko-KR" sz="100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smtClean="0">
                <a:latin typeface="Arial" panose="020B0604020202020204" pitchFamily="34" charset="0"/>
                <a:cs typeface="Arial" panose="020B0604020202020204" pitchFamily="34" charset="0"/>
              </a:rPr>
              <a:t>20190227)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175" y="107951"/>
            <a:ext cx="7886700" cy="1092199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 SW Development</a:t>
            </a:r>
            <a:endParaRPr lang="ko-KR" altLang="en-US" sz="4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332872" y="2129588"/>
            <a:ext cx="3974433" cy="1540043"/>
          </a:xfrm>
          <a:prstGeom prst="roundRect">
            <a:avLst/>
          </a:prstGeom>
          <a:noFill/>
          <a:ln w="28575" cap="flat" cmpd="sng" algn="ctr">
            <a:solidFill>
              <a:srgbClr val="2E319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Stage-Gate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endParaRPr lang="en-US" altLang="ko-KR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Waterfall Model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i.e., sequential flowing from one phase down to the next)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336885" y="4138863"/>
            <a:ext cx="4006516" cy="2081463"/>
          </a:xfrm>
          <a:prstGeom prst="roundRect">
            <a:avLst/>
          </a:prstGeom>
          <a:noFill/>
          <a:ln w="28575" cap="flat" cmpd="sng" algn="ctr">
            <a:solidFill>
              <a:srgbClr val="2E319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 Development Process 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i.e., iterative and incremental development process that encourages flexibility and adapts rapidly to changing needs and </a:t>
            </a:r>
            <a:r>
              <a:rPr lang="en-US" altLang="ko-KR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requirements)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31" y="2340253"/>
            <a:ext cx="4353540" cy="325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0366" y="828675"/>
            <a:ext cx="8260669" cy="538162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SW Engineering Methods </a:t>
            </a:r>
            <a:b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in KAOS (or GMACS SWC)</a:t>
            </a:r>
            <a: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Agile SW Development</a:t>
            </a: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Model Based Structure</a:t>
            </a:r>
            <a:r>
              <a:rPr lang="en-US" altLang="ko-KR" sz="32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endParaRPr lang="ko-KR" altLang="en-US" sz="3200" b="1" dirty="0">
              <a:solidFill>
                <a:srgbClr val="0066FF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81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348" y="107951"/>
            <a:ext cx="9011652" cy="1092199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 System Architecture (KAOS30)</a:t>
            </a:r>
            <a:endParaRPr lang="ko-KR" altLang="en-US" sz="4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1203157"/>
            <a:ext cx="8881017" cy="52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1579" y="272716"/>
            <a:ext cx="7772400" cy="7860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 Packages (KAOS30)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1262" y="1138989"/>
            <a:ext cx="8386011" cy="56227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Telescope 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Control Package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Real-time interworking of 30 inch Telescope &amp; Dome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Automatic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stop process via weather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Package (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DAP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Science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Display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&amp; Analysis of Image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Focus Package (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AFP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Focus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adjustment (Manual /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Auto)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Script 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Mode Package (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SMP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Enable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automatic observation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1579" y="272716"/>
            <a:ext cx="7772400" cy="786063"/>
          </a:xfrm>
        </p:spPr>
        <p:txBody>
          <a:bodyPr/>
          <a:lstStyle/>
          <a:p>
            <a:r>
              <a:rPr lang="en-US" altLang="ko-KR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altLang="ko-KR" sz="40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en-US" altLang="ko-KR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Design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1262" y="1138990"/>
            <a:ext cx="8386011" cy="14237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of Requirement Elements </a:t>
            </a:r>
            <a:endParaRPr lang="en-US" altLang="ko-K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Design using Unified Model Language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1306" y="238225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(e.g., GMACS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FCS-P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ko-KR" altLang="en-US" sz="16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62120"/>
              </p:ext>
            </p:extLst>
          </p:nvPr>
        </p:nvGraphicFramePr>
        <p:xfrm>
          <a:off x="462047" y="2851484"/>
          <a:ext cx="8321005" cy="6398662"/>
        </p:xfrm>
        <a:graphic>
          <a:graphicData uri="http://schemas.openxmlformats.org/drawingml/2006/table">
            <a:tbl>
              <a:tblPr/>
              <a:tblGrid>
                <a:gridCol w="972438">
                  <a:extLst>
                    <a:ext uri="{9D8B030D-6E8A-4147-A177-3AD203B41FA5}">
                      <a16:colId xmlns:a16="http://schemas.microsoft.com/office/drawing/2014/main" val="416180538"/>
                    </a:ext>
                  </a:extLst>
                </a:gridCol>
                <a:gridCol w="2628133">
                  <a:extLst>
                    <a:ext uri="{9D8B030D-6E8A-4147-A177-3AD203B41FA5}">
                      <a16:colId xmlns:a16="http://schemas.microsoft.com/office/drawing/2014/main" val="744115080"/>
                    </a:ext>
                  </a:extLst>
                </a:gridCol>
                <a:gridCol w="803636">
                  <a:extLst>
                    <a:ext uri="{9D8B030D-6E8A-4147-A177-3AD203B41FA5}">
                      <a16:colId xmlns:a16="http://schemas.microsoft.com/office/drawing/2014/main" val="1035848160"/>
                    </a:ext>
                  </a:extLst>
                </a:gridCol>
                <a:gridCol w="998806">
                  <a:extLst>
                    <a:ext uri="{9D8B030D-6E8A-4147-A177-3AD203B41FA5}">
                      <a16:colId xmlns:a16="http://schemas.microsoft.com/office/drawing/2014/main" val="975575166"/>
                    </a:ext>
                  </a:extLst>
                </a:gridCol>
                <a:gridCol w="826600">
                  <a:extLst>
                    <a:ext uri="{9D8B030D-6E8A-4147-A177-3AD203B41FA5}">
                      <a16:colId xmlns:a16="http://schemas.microsoft.com/office/drawing/2014/main" val="1216988651"/>
                    </a:ext>
                  </a:extLst>
                </a:gridCol>
                <a:gridCol w="719793">
                  <a:extLst>
                    <a:ext uri="{9D8B030D-6E8A-4147-A177-3AD203B41FA5}">
                      <a16:colId xmlns:a16="http://schemas.microsoft.com/office/drawing/2014/main" val="2956753517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2004441075"/>
                    </a:ext>
                  </a:extLst>
                </a:gridCol>
              </a:tblGrid>
              <a:tr h="3409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Element ID</a:t>
                      </a:r>
                    </a:p>
                  </a:txBody>
                  <a:tcPr marL="5254" marR="5254" marT="525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0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Requirement</a:t>
                      </a:r>
                    </a:p>
                  </a:txBody>
                  <a:tcPr marL="5254" marR="5254" marT="525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0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Initiator</a:t>
                      </a:r>
                    </a:p>
                  </a:txBody>
                  <a:tcPr marL="5254" marR="5254" marT="525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0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Responder</a:t>
                      </a:r>
                    </a:p>
                  </a:txBody>
                  <a:tcPr marL="5254" marR="5254" marT="525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0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 marL="5254" marR="5254" marT="525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0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 </a:t>
                      </a:r>
                      <a:endParaRPr lang="en-US" sz="1400" b="0" i="0" u="none" strike="noStrike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Charge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5254" marR="5254" marT="525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0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Classification</a:t>
                      </a:r>
                    </a:p>
                  </a:txBody>
                  <a:tcPr marL="5254" marR="5254" marT="52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35806"/>
                  </a:ext>
                </a:extLst>
              </a:tr>
              <a:tr h="6561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FCP-2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FCP should start the compensation procedure of the align the optics components in real-time.</a:t>
                      </a: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TwinCAT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planned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KHU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Compensation</a:t>
                      </a: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520292"/>
                  </a:ext>
                </a:extLst>
              </a:tr>
              <a:tr h="717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FCP-2-1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user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clicks ‘Start’ button, the FCP should start to calculate how far the laser beam from the center of the lateral sensors by reading the needed variables.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User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planned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KHU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Compensation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261738"/>
                  </a:ext>
                </a:extLst>
              </a:tr>
              <a:tr h="4639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FCP-2-1-1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should display the calculated the offset position of the X-axis and the Y-axis.</a:t>
                      </a:r>
                      <a:endParaRPr 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User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planned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KHU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Compensation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FCP-2-1-2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FCP should decide whether or not to proceed with the compensation procedure. The judgment factor must be predefined.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planned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KHU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Compensation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9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FCP-2-2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FCP should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calculate the adjusting values about 6-axis of the hexapods. 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planned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KHU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Compensation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9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FCP-2-3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Hexapods should adjust the 6-axis according to the compensation value of the FCP.</a:t>
                      </a: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FCP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Hexapods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planned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KHU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Compensation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0504" marR="70504" marT="70504" marB="705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19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1579" y="272716"/>
            <a:ext cx="7772400" cy="786063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Hierarchy Structure Deployment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7" y="1458875"/>
            <a:ext cx="8506327" cy="70185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5054" y="642486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(e.g., GMACS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FCS-P)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0142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1579" y="272716"/>
            <a:ext cx="7772400" cy="7860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 Sequence Map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74624" y="6519446"/>
            <a:ext cx="3789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(e.g.,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KAOS30 Auto-focusing Package) 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246"/>
            <a:ext cx="9144000" cy="51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1579" y="272716"/>
            <a:ext cx="7772400" cy="7860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Definition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98097" y="6519446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(e.g.,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GMACS SMEM-P) 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97" y="1143001"/>
            <a:ext cx="8315907" cy="52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2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1579" y="272716"/>
            <a:ext cx="7772400" cy="7860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Coding......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577" y="2371725"/>
            <a:ext cx="3467897" cy="27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0366" y="828675"/>
            <a:ext cx="8260669" cy="538162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 Series</a:t>
            </a:r>
            <a: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</a:t>
            </a: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KAOS30: McDonald </a:t>
            </a:r>
            <a:r>
              <a:rPr lang="en-US" altLang="ko-KR" sz="32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30inch </a:t>
            </a: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Tel.</a:t>
            </a:r>
            <a:b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KAOS76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KHAO 76cm Tel.</a:t>
            </a:r>
            <a:b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KAOS10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 </a:t>
            </a:r>
            <a:r>
              <a:rPr lang="en-US" altLang="ko-KR" sz="3200" dirty="0" err="1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Stellavue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SV102ED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Tel.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92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56386" y="181127"/>
            <a:ext cx="8455937" cy="674237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 Roadmap of KHU </a:t>
            </a:r>
            <a:r>
              <a:rPr lang="en-US" altLang="ko-KR" sz="4000" dirty="0" err="1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IRLab</a:t>
            </a:r>
            <a:endParaRPr lang="en-US" altLang="ko-KR" sz="4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 flipV="1">
            <a:off x="644402" y="6264903"/>
            <a:ext cx="8338242" cy="1810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88351" y="6361095"/>
            <a:ext cx="1030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3" name="AutoShape 9"/>
          <p:cNvSpPr>
            <a:spLocks noChangeArrowheads="1"/>
          </p:cNvSpPr>
          <p:nvPr/>
        </p:nvSpPr>
        <p:spPr bwMode="auto">
          <a:xfrm>
            <a:off x="1490633" y="4045956"/>
            <a:ext cx="2319367" cy="742382"/>
          </a:xfrm>
          <a:prstGeom prst="roundRect">
            <a:avLst>
              <a:gd name="adj" fmla="val 16667"/>
            </a:avLst>
          </a:prstGeom>
          <a:solidFill>
            <a:srgbClr val="DDDDFF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CQUEAN</a:t>
            </a:r>
          </a:p>
          <a:p>
            <a:pPr algn="ctr"/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McD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2.1m)</a:t>
            </a:r>
            <a:endParaRPr lang="en-US" altLang="ko-KR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5" name="AutoShape 11"/>
          <p:cNvSpPr>
            <a:spLocks noChangeArrowheads="1"/>
          </p:cNvSpPr>
          <p:nvPr/>
        </p:nvSpPr>
        <p:spPr bwMode="auto">
          <a:xfrm>
            <a:off x="1902075" y="2579297"/>
            <a:ext cx="2593725" cy="10502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IGRINS</a:t>
            </a:r>
          </a:p>
          <a:p>
            <a:pPr algn="ctr"/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McD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2.7m, DCT 4m, Gemini 8m)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571170" y="6361095"/>
            <a:ext cx="1030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536808" y="6361095"/>
            <a:ext cx="1030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553989" y="6361095"/>
            <a:ext cx="1030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519627" y="6361095"/>
            <a:ext cx="1030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502446" y="6379202"/>
            <a:ext cx="1030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6485265" y="6361095"/>
            <a:ext cx="1030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7468085" y="6361095"/>
            <a:ext cx="1030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1106129" y="6088371"/>
            <a:ext cx="9054" cy="1720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2088431" y="6088371"/>
            <a:ext cx="9054" cy="1720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3070733" y="6088371"/>
            <a:ext cx="9054" cy="1720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4053035" y="6088371"/>
            <a:ext cx="9054" cy="1720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035337" y="6088371"/>
            <a:ext cx="9054" cy="1720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6017639" y="6088371"/>
            <a:ext cx="9054" cy="1720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6999941" y="6088371"/>
            <a:ext cx="9054" cy="1720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7982240" y="6088371"/>
            <a:ext cx="9054" cy="1720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3933825" y="4026434"/>
            <a:ext cx="2228849" cy="745591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SQUEAN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McD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2.1m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491052" y="1185908"/>
            <a:ext cx="45268" cy="505183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4947059" y="1629247"/>
            <a:ext cx="1701391" cy="666278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GMACS </a:t>
            </a:r>
          </a:p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CoDR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6766334" y="1448272"/>
            <a:ext cx="939391" cy="1028228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GMACS </a:t>
            </a:r>
          </a:p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(PDR)?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AutoShape 11"/>
          <p:cNvSpPr>
            <a:spLocks noChangeArrowheads="1"/>
          </p:cNvSpPr>
          <p:nvPr/>
        </p:nvSpPr>
        <p:spPr bwMode="auto">
          <a:xfrm>
            <a:off x="7833134" y="1048222"/>
            <a:ext cx="1672816" cy="1961678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GMACS </a:t>
            </a:r>
          </a:p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DR)?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AutoShape 9"/>
          <p:cNvSpPr>
            <a:spLocks noChangeArrowheads="1"/>
          </p:cNvSpPr>
          <p:nvPr/>
        </p:nvSpPr>
        <p:spPr bwMode="auto">
          <a:xfrm>
            <a:off x="5500658" y="5103231"/>
            <a:ext cx="4014817" cy="742382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KAOS</a:t>
            </a:r>
          </a:p>
        </p:txBody>
      </p:sp>
      <p:sp>
        <p:nvSpPr>
          <p:cNvPr id="49" name="Line 3"/>
          <p:cNvSpPr>
            <a:spLocks noChangeShapeType="1"/>
          </p:cNvSpPr>
          <p:nvPr/>
        </p:nvSpPr>
        <p:spPr bwMode="auto">
          <a:xfrm flipH="1" flipV="1">
            <a:off x="1085850" y="1304924"/>
            <a:ext cx="25277" cy="48828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180066" y="3419477"/>
            <a:ext cx="282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Telescope Aperture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-1296192" y="3688380"/>
            <a:ext cx="4368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&lt;1m            2m         3m              20m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3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242" y="0"/>
            <a:ext cx="7772400" cy="782053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KAOS30</a:t>
            </a:r>
            <a:endParaRPr lang="ko-KR" altLang="en-US" sz="4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8757" y="778043"/>
            <a:ext cx="8566485" cy="11710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Takahashi </a:t>
            </a:r>
            <a:r>
              <a:rPr lang="en-US" altLang="ko-KR" sz="20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CCA-250 (0.25m) telescope </a:t>
            </a:r>
            <a:r>
              <a:rPr lang="en-US" altLang="ko-KR" sz="2000" dirty="0" smtClean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is mounted as a piggyback on 30inch </a:t>
            </a:r>
            <a:r>
              <a:rPr lang="en-US" altLang="ko-KR" sz="20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telescope at McDonald </a:t>
            </a:r>
            <a:r>
              <a:rPr lang="en-US" altLang="ko-KR" sz="2000" dirty="0" smtClean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Observatory (installed in 2017 Feb.).</a:t>
            </a:r>
            <a:endParaRPr lang="en-US" altLang="ko-KR" sz="20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9" y="2177715"/>
            <a:ext cx="8852873" cy="40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9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14998" y="433137"/>
            <a:ext cx="3152274" cy="1937084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KAOS30 </a:t>
            </a:r>
            <a:b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 Architecture</a:t>
            </a:r>
            <a:endParaRPr lang="ko-KR" altLang="en-US" sz="4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3990"/>
            <a:ext cx="9144000" cy="37015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81312" cy="257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348" y="107951"/>
            <a:ext cx="9011652" cy="1092199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 (KAOS30)</a:t>
            </a:r>
            <a:endParaRPr lang="ko-KR" altLang="en-US" sz="4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1203157"/>
            <a:ext cx="8881017" cy="52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348" y="288425"/>
            <a:ext cx="9011652" cy="1092199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KAOS30 GUI</a:t>
            </a:r>
            <a:endParaRPr lang="ko-KR" altLang="en-US" sz="4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0" y="1744775"/>
            <a:ext cx="9144000" cy="4003718"/>
            <a:chOff x="0" y="1744775"/>
            <a:chExt cx="9144000" cy="40037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44775"/>
              <a:ext cx="9144000" cy="400371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939083" y="2024059"/>
              <a:ext cx="81785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0" cap="none" spc="0" dirty="0" smtClean="0">
                  <a:ln w="0"/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</a:t>
              </a:r>
              <a:endParaRPr lang="en-US" altLang="ko-KR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401374" y="2634105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0" cap="none" spc="0" dirty="0" smtClean="0">
                  <a:ln w="0"/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TCP</a:t>
              </a:r>
              <a:endParaRPr lang="en-US" altLang="ko-KR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683990" y="4317071"/>
              <a:ext cx="85151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dirty="0" smtClean="0">
                  <a:ln w="0"/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SMP</a:t>
              </a:r>
              <a:endParaRPr lang="en-US" altLang="ko-KR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30692" y="4596029"/>
              <a:ext cx="78258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dirty="0" smtClean="0">
                  <a:ln w="0"/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AFP</a:t>
              </a:r>
              <a:endParaRPr lang="en-US" altLang="ko-KR" b="0" cap="none" spc="0" dirty="0">
                <a:ln w="0"/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45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0366" y="828675"/>
            <a:ext cx="8260669" cy="538162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 Series</a:t>
            </a:r>
            <a: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KAOS30: McDonald 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30inch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Tel.</a:t>
            </a: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</a:t>
            </a: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KAOS76</a:t>
            </a:r>
            <a:r>
              <a:rPr lang="en-US" altLang="ko-KR" sz="32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 </a:t>
            </a: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KHAO 76cm Tel.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KAOS10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 </a:t>
            </a:r>
            <a:r>
              <a:rPr lang="en-US" altLang="ko-KR" sz="3200" dirty="0" err="1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Stellavue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SV102ED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Tel.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1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242" y="0"/>
            <a:ext cx="7772400" cy="782053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KAOS76</a:t>
            </a:r>
            <a:endParaRPr lang="ko-KR" altLang="en-US" sz="4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8757" y="778043"/>
            <a:ext cx="8566485" cy="6296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Kyung Hee University Astronomy Observatory was founded in 1992.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77" y="1329029"/>
            <a:ext cx="7513211" cy="52763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57600" y="4042611"/>
            <a:ext cx="4211053" cy="2490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453" y="4412242"/>
            <a:ext cx="4018547" cy="24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67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242" y="0"/>
            <a:ext cx="7772400" cy="782053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KAOS76 System Architecture</a:t>
            </a:r>
            <a:endParaRPr lang="ko-KR" altLang="en-US" sz="4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8" y="882816"/>
            <a:ext cx="8797812" cy="51615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3150" y="6457890"/>
            <a:ext cx="299085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Visual C++ / Windows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0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0366" y="828675"/>
            <a:ext cx="8260669" cy="538162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 Series</a:t>
            </a:r>
            <a: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KAOS30: McDonald 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30inch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Tel.</a:t>
            </a: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KAOS76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 </a:t>
            </a: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KHAO 76cm Tel.</a:t>
            </a:r>
            <a:b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</a:t>
            </a: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KAOS10</a:t>
            </a:r>
            <a:r>
              <a:rPr lang="en-US" altLang="ko-KR" sz="32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 </a:t>
            </a:r>
            <a:r>
              <a:rPr lang="en-US" altLang="ko-KR" sz="3200" dirty="0" err="1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Stellavue</a:t>
            </a:r>
            <a:r>
              <a:rPr lang="en-US" altLang="ko-KR" sz="32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SV102ED </a:t>
            </a: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Tel.</a:t>
            </a:r>
            <a:endParaRPr lang="ko-KR" altLang="en-US" sz="3200" b="1" dirty="0">
              <a:solidFill>
                <a:schemeClr val="tx1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242" y="0"/>
            <a:ext cx="7772400" cy="782053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KAOS10</a:t>
            </a:r>
            <a:endParaRPr lang="ko-KR" altLang="en-US" sz="4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57600" y="4042611"/>
            <a:ext cx="4211053" cy="2490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94" y="878304"/>
            <a:ext cx="6970796" cy="57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3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242" y="0"/>
            <a:ext cx="7772400" cy="782053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KAOS10 System Architecture</a:t>
            </a:r>
            <a:endParaRPr lang="ko-KR" altLang="en-US" sz="4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6" y="1034715"/>
            <a:ext cx="6165110" cy="53921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34" y="3539286"/>
            <a:ext cx="5686852" cy="2511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3150" y="6457890"/>
            <a:ext cx="299085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Visual C++ / Windows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71450"/>
            <a:ext cx="7772400" cy="74295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Uniqueness of KAOS</a:t>
            </a:r>
            <a:endParaRPr lang="ko-KR" altLang="en-US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250" y="1066800"/>
            <a:ext cx="8515350" cy="55149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All-in-One SW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for Small Telescopes </a:t>
            </a:r>
            <a:b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(Off-the-Shelf HW)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altLang="ko-KR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SW Engineering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Method </a:t>
            </a:r>
            <a:b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(same as GMACS SWC)</a:t>
            </a:r>
          </a:p>
          <a:p>
            <a:pPr>
              <a:lnSpc>
                <a:spcPct val="150000"/>
              </a:lnSpc>
            </a:pPr>
            <a:r>
              <a:rPr lang="en-US" altLang="ko-KR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2400" strike="sngStrike" dirty="0" smtClean="0">
                <a:latin typeface="Arial" panose="020B0604020202020204" pitchFamily="34" charset="0"/>
                <a:cs typeface="Arial" panose="020B0604020202020204" pitchFamily="34" charset="0"/>
              </a:rPr>
              <a:t>astronomical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general, common) SW: </a:t>
            </a:r>
            <a:b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KAOS Series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KAOS30: McDonald 30inch Telescope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KAOS76: Kyung Hee Univ. 76cm Telescope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KAOS10: </a:t>
            </a:r>
            <a:r>
              <a:rPr lang="en-US" altLang="ko-K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Stellavue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SV102ED 101mm Telescope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57175"/>
            <a:ext cx="4905375" cy="657225"/>
          </a:xfrm>
        </p:spPr>
        <p:txBody>
          <a:bodyPr/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KAOS in the Future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323975"/>
            <a:ext cx="7772400" cy="47720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Connecting Astrometry.net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Data Reduction Pipeline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Multi-Telescope Operation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3688306"/>
            <a:ext cx="6494634" cy="29410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095374"/>
            <a:ext cx="2819399" cy="11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12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35355"/>
            <a:ext cx="7772400" cy="74295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ko-KR" altLang="en-US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1475" y="898358"/>
            <a:ext cx="8515350" cy="5791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 are developing KAOS Series, </a:t>
            </a:r>
            <a:r>
              <a:rPr lang="en-US" altLang="ko-K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KAOS30, KAOS76, KAOS10.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KAOS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is All-in-One SW for Small Telescopes 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using Off-the-Shelf HW Devices.</a:t>
            </a:r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 are applying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SW 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engineering methods.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Agile SW Development: Each iteration, students can make a product.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 Based Structure: Several students participate several SW projects.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30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736935" y="1609600"/>
            <a:ext cx="7886700" cy="2733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Tx/>
              <a:buNone/>
            </a:pPr>
            <a:endParaRPr lang="en-US" altLang="ko-KR" sz="8000" b="1" dirty="0" smtClean="0">
              <a:solidFill>
                <a:srgbClr val="0066FF"/>
              </a:solidFill>
              <a:latin typeface="Bickham Script Pro Regular" panose="030304020407070D0D06" pitchFamily="66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en-US" altLang="ko-KR" sz="6600" b="1" dirty="0" smtClean="0">
                <a:solidFill>
                  <a:srgbClr val="0066FF"/>
                </a:solidFill>
                <a:latin typeface="Bickham Script Pro Regular" panose="030304020407070D0D06" pitchFamily="66" charset="0"/>
                <a:cs typeface="Arial" panose="020B0604020202020204" pitchFamily="34" charset="0"/>
              </a:rPr>
              <a:t>Thank you</a:t>
            </a:r>
            <a:endParaRPr lang="ko-KR" altLang="ko-KR" sz="6600" b="1" dirty="0">
              <a:solidFill>
                <a:srgbClr val="0066FF"/>
              </a:solidFill>
              <a:latin typeface="Bickham Script Pro Regular" panose="030304020407070D0D06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80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71450"/>
            <a:ext cx="7772400" cy="74295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All-in-One SW</a:t>
            </a:r>
            <a:endParaRPr lang="ko-KR" altLang="en-US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1290967"/>
            <a:ext cx="5455820" cy="526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0366" y="828675"/>
            <a:ext cx="8260669" cy="538162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SW Engineering Methods </a:t>
            </a:r>
            <a:b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in KAOS (or GMACS SWC)</a:t>
            </a:r>
            <a: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Agile SW Development</a:t>
            </a:r>
            <a:b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Model Based Structure</a:t>
            </a:r>
            <a:r>
              <a:rPr lang="en-US" altLang="ko-KR" sz="32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endParaRPr lang="ko-KR" altLang="en-US" sz="3200" b="1" dirty="0">
              <a:solidFill>
                <a:srgbClr val="0066FF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695" y="247650"/>
            <a:ext cx="8722893" cy="1143000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Principles of SW Development</a:t>
            </a:r>
            <a:endParaRPr lang="ko-KR" altLang="en-US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385111" y="2577866"/>
            <a:ext cx="3927108" cy="941672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  <a:endParaRPr kumimoji="0" lang="ko-KR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385111" y="3797066"/>
            <a:ext cx="3927108" cy="941672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Maintainability</a:t>
            </a:r>
            <a:endParaRPr kumimoji="0" lang="ko-KR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385111" y="5016266"/>
            <a:ext cx="3927108" cy="941672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Cost-effectiveness</a:t>
            </a:r>
            <a:endParaRPr kumimoji="0" lang="ko-KR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오른쪽 중괄호 53"/>
          <p:cNvSpPr/>
          <p:nvPr/>
        </p:nvSpPr>
        <p:spPr bwMode="auto">
          <a:xfrm>
            <a:off x="4334678" y="2453540"/>
            <a:ext cx="565283" cy="3639151"/>
          </a:xfrm>
          <a:prstGeom prst="rightBrace">
            <a:avLst>
              <a:gd name="adj1" fmla="val 49666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99785" y="3346583"/>
            <a:ext cx="4238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Model-based structure </a:t>
            </a:r>
          </a:p>
          <a:p>
            <a:pPr>
              <a:lnSpc>
                <a:spcPct val="150000"/>
              </a:lnSpc>
            </a:pPr>
            <a:endParaRPr lang="en-US" altLang="ko-KR" i="1" dirty="0">
              <a:solidFill>
                <a:srgbClr val="2E31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 management process</a:t>
            </a:r>
            <a:endParaRPr lang="ko-KR" altLang="en-US" sz="1400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8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695" y="247650"/>
            <a:ext cx="8722893" cy="1143000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need SW Engineering?</a:t>
            </a:r>
            <a:endParaRPr lang="ko-KR" altLang="en-US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오른쪽 중괄호 53"/>
          <p:cNvSpPr/>
          <p:nvPr/>
        </p:nvSpPr>
        <p:spPr bwMode="auto">
          <a:xfrm rot="10800000">
            <a:off x="2101964" y="3456784"/>
            <a:ext cx="565283" cy="3182157"/>
          </a:xfrm>
          <a:prstGeom prst="rightBrace">
            <a:avLst>
              <a:gd name="adj1" fmla="val 49666"/>
              <a:gd name="adj2" fmla="val 50317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29318" y="1586753"/>
            <a:ext cx="4545106" cy="108473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오른쪽 중괄호 10"/>
          <p:cNvSpPr/>
          <p:nvPr/>
        </p:nvSpPr>
        <p:spPr bwMode="auto">
          <a:xfrm rot="10800000">
            <a:off x="2101965" y="1717631"/>
            <a:ext cx="565283" cy="998675"/>
          </a:xfrm>
          <a:prstGeom prst="rightBrace">
            <a:avLst>
              <a:gd name="adj1" fmla="val 49666"/>
              <a:gd name="adj2" fmla="val 50317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961" y="1471154"/>
            <a:ext cx="1781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One Professional </a:t>
            </a:r>
          </a:p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SW Engineer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962" y="4577118"/>
            <a:ext cx="186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</a:p>
          <a:p>
            <a:pPr algn="ctr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900432" y="3323815"/>
            <a:ext cx="2805953" cy="715984"/>
            <a:chOff x="5342965" y="3200400"/>
            <a:chExt cx="2805953" cy="1084730"/>
          </a:xfrm>
        </p:grpSpPr>
        <p:sp>
          <p:nvSpPr>
            <p:cNvPr id="14" name="오른쪽 화살표 13"/>
            <p:cNvSpPr/>
            <p:nvPr/>
          </p:nvSpPr>
          <p:spPr>
            <a:xfrm>
              <a:off x="7153835" y="3200400"/>
              <a:ext cx="995083" cy="1084730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Paper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069107" y="3456787"/>
              <a:ext cx="1093692" cy="58629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42965" y="3449617"/>
              <a:ext cx="833718" cy="58629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949306" y="4053162"/>
            <a:ext cx="2805953" cy="715984"/>
            <a:chOff x="5342965" y="3200400"/>
            <a:chExt cx="2805953" cy="1084730"/>
          </a:xfrm>
        </p:grpSpPr>
        <p:sp>
          <p:nvSpPr>
            <p:cNvPr id="20" name="오른쪽 화살표 19"/>
            <p:cNvSpPr/>
            <p:nvPr/>
          </p:nvSpPr>
          <p:spPr>
            <a:xfrm>
              <a:off x="7153835" y="3200400"/>
              <a:ext cx="995083" cy="1084730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Paper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69107" y="3456787"/>
              <a:ext cx="1093692" cy="58629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42965" y="3449617"/>
              <a:ext cx="833718" cy="58629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675448" y="4692131"/>
            <a:ext cx="2805953" cy="715984"/>
            <a:chOff x="5342965" y="3200400"/>
            <a:chExt cx="2805953" cy="1084730"/>
          </a:xfrm>
        </p:grpSpPr>
        <p:sp>
          <p:nvSpPr>
            <p:cNvPr id="24" name="오른쪽 화살표 23"/>
            <p:cNvSpPr/>
            <p:nvPr/>
          </p:nvSpPr>
          <p:spPr>
            <a:xfrm>
              <a:off x="7153835" y="3200400"/>
              <a:ext cx="995083" cy="1084730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Paper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069107" y="3456787"/>
              <a:ext cx="1093692" cy="58629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42965" y="3449617"/>
              <a:ext cx="833718" cy="58629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468471" y="5297372"/>
            <a:ext cx="2805953" cy="715984"/>
            <a:chOff x="5342965" y="3200400"/>
            <a:chExt cx="2805953" cy="1084730"/>
          </a:xfrm>
        </p:grpSpPr>
        <p:sp>
          <p:nvSpPr>
            <p:cNvPr id="28" name="오른쪽 화살표 27"/>
            <p:cNvSpPr/>
            <p:nvPr/>
          </p:nvSpPr>
          <p:spPr>
            <a:xfrm>
              <a:off x="7153835" y="3200400"/>
              <a:ext cx="995083" cy="1084730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Paper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069107" y="3456787"/>
              <a:ext cx="1093692" cy="58629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42965" y="3449617"/>
              <a:ext cx="833718" cy="58629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257717" y="5878135"/>
            <a:ext cx="2805953" cy="715984"/>
            <a:chOff x="5342965" y="3200400"/>
            <a:chExt cx="2805953" cy="1084730"/>
          </a:xfrm>
        </p:grpSpPr>
        <p:sp>
          <p:nvSpPr>
            <p:cNvPr id="32" name="오른쪽 화살표 31"/>
            <p:cNvSpPr/>
            <p:nvPr/>
          </p:nvSpPr>
          <p:spPr>
            <a:xfrm>
              <a:off x="7153835" y="3200400"/>
              <a:ext cx="995083" cy="1084730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Paper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069107" y="3456787"/>
              <a:ext cx="1093692" cy="58629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342965" y="3449617"/>
              <a:ext cx="833718" cy="58629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04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0366" y="828675"/>
            <a:ext cx="8260669" cy="538162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SW Engineering Methods </a:t>
            </a:r>
            <a:b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4800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in KAOS (or GMACS SWC)</a:t>
            </a:r>
            <a: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5400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b="1" dirty="0" smtClean="0">
                <a:solidFill>
                  <a:srgbClr val="0066FF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Agile SW Development</a:t>
            </a:r>
            <a:br>
              <a:rPr lang="en-US" altLang="ko-KR" sz="32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en-US" altLang="ko-KR" sz="32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• Model Based Structure</a:t>
            </a:r>
            <a:r>
              <a:rPr lang="en-US" altLang="ko-KR" sz="3200" b="1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0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7772400" cy="1143000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Development Process (GMACS SWC)</a:t>
            </a:r>
            <a:endParaRPr lang="ko-KR" altLang="en-US" sz="24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699054" y="1876425"/>
            <a:ext cx="6930471" cy="4474591"/>
            <a:chOff x="5307217" y="3124200"/>
            <a:chExt cx="6629002" cy="3407791"/>
          </a:xfrm>
        </p:grpSpPr>
        <p:sp>
          <p:nvSpPr>
            <p:cNvPr id="52" name="직사각형 51"/>
            <p:cNvSpPr/>
            <p:nvPr/>
          </p:nvSpPr>
          <p:spPr>
            <a:xfrm>
              <a:off x="6400800" y="3124200"/>
              <a:ext cx="4992074" cy="22415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User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 Requirement </a:t>
              </a:r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(SE Team)</a:t>
              </a:r>
              <a:endPara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400800" y="3602001"/>
              <a:ext cx="4992074" cy="22415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Engineer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 </a:t>
              </a:r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Requirement (Electronics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</a:t>
              </a:r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Mech.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Team)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400800" y="4079920"/>
              <a:ext cx="4992074" cy="22415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Requirement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Definition (</a:t>
              </a:r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Team)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400800" y="4557839"/>
              <a:ext cx="4992074" cy="22415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Operation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Scenario Definition (</a:t>
              </a:r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Team)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400800" y="5035486"/>
              <a:ext cx="4992074" cy="48846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Graphic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Interface (GUI) Design </a:t>
              </a:r>
              <a:b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(Developed by </a:t>
              </a:r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Team. Feedback by SE and </a:t>
              </a:r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 to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3)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400800" y="5772419"/>
              <a:ext cx="4992074" cy="22415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6. Function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Definition </a:t>
              </a:r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(SW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Team)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400800" y="6245042"/>
              <a:ext cx="4992074" cy="28694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7. Coding (SW Team)</a:t>
              </a:r>
              <a:endPara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8896837" y="3348351"/>
              <a:ext cx="0" cy="2536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>
              <a:off x="8896837" y="3826270"/>
              <a:ext cx="0" cy="2536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>
              <a:off x="8893789" y="4304189"/>
              <a:ext cx="0" cy="2536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8896837" y="4781836"/>
              <a:ext cx="0" cy="2536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8893789" y="5523947"/>
              <a:ext cx="0" cy="2536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8893789" y="5996570"/>
              <a:ext cx="0" cy="2536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 flipH="1" flipV="1">
              <a:off x="11390186" y="5218756"/>
              <a:ext cx="288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V="1">
              <a:off x="11689780" y="4172449"/>
              <a:ext cx="0" cy="10620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>
              <a:off x="11390146" y="4191995"/>
              <a:ext cx="288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 flipV="1">
              <a:off x="11404369" y="6333812"/>
              <a:ext cx="288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flipV="1">
              <a:off x="11677506" y="5337531"/>
              <a:ext cx="0" cy="10080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11404329" y="5337531"/>
              <a:ext cx="288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/>
            <p:nvPr/>
          </p:nvCxnSpPr>
          <p:spPr>
            <a:xfrm flipH="1" flipV="1">
              <a:off x="11396219" y="6426839"/>
              <a:ext cx="54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/>
            <p:nvPr/>
          </p:nvCxnSpPr>
          <p:spPr>
            <a:xfrm flipV="1">
              <a:off x="11929493" y="3206291"/>
              <a:ext cx="0" cy="32400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/>
            <p:nvPr/>
          </p:nvCxnSpPr>
          <p:spPr>
            <a:xfrm>
              <a:off x="11396179" y="3225838"/>
              <a:ext cx="54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왼쪽 중괄호 73"/>
            <p:cNvSpPr/>
            <p:nvPr/>
          </p:nvSpPr>
          <p:spPr>
            <a:xfrm>
              <a:off x="6179320" y="3124200"/>
              <a:ext cx="204084" cy="2399747"/>
            </a:xfrm>
            <a:prstGeom prst="leftBrac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왼쪽 중괄호 74"/>
            <p:cNvSpPr/>
            <p:nvPr/>
          </p:nvSpPr>
          <p:spPr>
            <a:xfrm>
              <a:off x="6041580" y="5052135"/>
              <a:ext cx="336607" cy="941297"/>
            </a:xfrm>
            <a:prstGeom prst="leftBrace">
              <a:avLst>
                <a:gd name="adj1" fmla="val 8333"/>
                <a:gd name="adj2" fmla="val 64032"/>
              </a:avLst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왼쪽 중괄호 75"/>
            <p:cNvSpPr/>
            <p:nvPr/>
          </p:nvSpPr>
          <p:spPr>
            <a:xfrm>
              <a:off x="5840708" y="5052136"/>
              <a:ext cx="393412" cy="1479855"/>
            </a:xfrm>
            <a:prstGeom prst="leftBrace">
              <a:avLst>
                <a:gd name="adj1" fmla="val 8333"/>
                <a:gd name="adj2" fmla="val 69223"/>
              </a:avLst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548659" y="4202767"/>
              <a:ext cx="601447" cy="2109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CoDR</a:t>
              </a:r>
              <a:endParaRPr lang="ko-KR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15960" y="5524650"/>
              <a:ext cx="486355" cy="2109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PDR</a:t>
              </a:r>
              <a:endParaRPr lang="ko-KR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07217" y="5945369"/>
              <a:ext cx="494021" cy="2109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CDR</a:t>
              </a:r>
              <a:endParaRPr lang="ko-KR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02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4134</TotalTime>
  <Words>679</Words>
  <Application>Microsoft Office PowerPoint</Application>
  <PresentationFormat>화면 슬라이드 쇼(4:3)</PresentationFormat>
  <Paragraphs>203</Paragraphs>
  <Slides>32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Arial Unicode MS</vt:lpstr>
      <vt:lpstr>Bickham Script Pro Regular</vt:lpstr>
      <vt:lpstr>굴림</vt:lpstr>
      <vt:lpstr>맑은 고딕</vt:lpstr>
      <vt:lpstr>바탕체</vt:lpstr>
      <vt:lpstr>Arial</vt:lpstr>
      <vt:lpstr>기본 디자인</vt:lpstr>
      <vt:lpstr>KAOS Kyung Hee University Automatic Observing Software</vt:lpstr>
      <vt:lpstr>SW Roadmap of KHU IRLab</vt:lpstr>
      <vt:lpstr>Uniqueness of KAOS</vt:lpstr>
      <vt:lpstr>All-in-One SW</vt:lpstr>
      <vt:lpstr>SW Engineering Methods  in KAOS (or GMACS SWC)  • Agile SW Development • Model Based Structure </vt:lpstr>
      <vt:lpstr>Principles of SW Development</vt:lpstr>
      <vt:lpstr>Why do we need SW Engineering?</vt:lpstr>
      <vt:lpstr>SW Engineering Methods  in KAOS (or GMACS SWC)  • Agile SW Development • Model Based Structure </vt:lpstr>
      <vt:lpstr>Sequential Development Process (GMACS SWC)</vt:lpstr>
      <vt:lpstr>Agile SW Development</vt:lpstr>
      <vt:lpstr>SW Engineering Methods  in KAOS (or GMACS SWC)  • Agile SW Development • Model Based Structure </vt:lpstr>
      <vt:lpstr>SW System Architecture (KAOS30)</vt:lpstr>
      <vt:lpstr>SW Packages (KAOS30)</vt:lpstr>
      <vt:lpstr>Model Based Structure Design</vt:lpstr>
      <vt:lpstr>Hierarchy Structure Deployment</vt:lpstr>
      <vt:lpstr>Operation Sequence Map</vt:lpstr>
      <vt:lpstr>Function Definition</vt:lpstr>
      <vt:lpstr>Coding......</vt:lpstr>
      <vt:lpstr>KAOS Series  • KAOS30: McDonald 30inch Tel. • KAOS76: KHAO 76cm Tel. • KAOS10: Stellavue SV102ED Tel.</vt:lpstr>
      <vt:lpstr>KAOS30</vt:lpstr>
      <vt:lpstr>KAOS30  SW Architecture</vt:lpstr>
      <vt:lpstr>System Architecture (KAOS30)</vt:lpstr>
      <vt:lpstr>KAOS30 GUI</vt:lpstr>
      <vt:lpstr>KAOS Series  • KAOS30: McDonald 30inch Tel. • KAOS76: KHAO 76cm Tel. • KAOS10: Stellavue SV102ED Tel.</vt:lpstr>
      <vt:lpstr>KAOS76</vt:lpstr>
      <vt:lpstr>KAOS76 System Architecture</vt:lpstr>
      <vt:lpstr>KAOS Series  • KAOS30: McDonald 30inch Tel. • KAOS76: KHAO 76cm Tel. • KAOS10: Stellavue SV102ED Tel.</vt:lpstr>
      <vt:lpstr>KAOS10</vt:lpstr>
      <vt:lpstr>KAOS10 System Architecture</vt:lpstr>
      <vt:lpstr>KAOS in the Future</vt:lpstr>
      <vt:lpstr>Summary</vt:lpstr>
      <vt:lpstr>PowerPoint 프레젠테이션</vt:lpstr>
    </vt:vector>
  </TitlesOfParts>
  <Company>Kyung Hee Univeristy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Off-Axis Telescope</dc:title>
  <dc:creator>Soojong Pak</dc:creator>
  <cp:lastModifiedBy>Pak Soojong</cp:lastModifiedBy>
  <cp:revision>450</cp:revision>
  <cp:lastPrinted>2017-12-12T23:22:44Z</cp:lastPrinted>
  <dcterms:created xsi:type="dcterms:W3CDTF">2003-12-02T12:36:24Z</dcterms:created>
  <dcterms:modified xsi:type="dcterms:W3CDTF">2019-02-27T02:28:32Z</dcterms:modified>
</cp:coreProperties>
</file>